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13" r:id="rId3"/>
    <p:sldId id="414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1" r:id="rId31"/>
    <p:sldId id="292" r:id="rId32"/>
    <p:sldId id="293" r:id="rId33"/>
    <p:sldId id="303" r:id="rId34"/>
    <p:sldId id="394" r:id="rId35"/>
    <p:sldId id="393" r:id="rId36"/>
    <p:sldId id="397" r:id="rId37"/>
    <p:sldId id="395" r:id="rId38"/>
    <p:sldId id="398" r:id="rId39"/>
    <p:sldId id="399" r:id="rId40"/>
    <p:sldId id="400" r:id="rId41"/>
    <p:sldId id="401" r:id="rId42"/>
    <p:sldId id="402" r:id="rId43"/>
    <p:sldId id="403" r:id="rId44"/>
    <p:sldId id="408" r:id="rId45"/>
    <p:sldId id="409" r:id="rId46"/>
    <p:sldId id="306" r:id="rId47"/>
    <p:sldId id="415" r:id="rId48"/>
    <p:sldId id="41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7" r:id="rId59"/>
    <p:sldId id="319" r:id="rId60"/>
    <p:sldId id="320" r:id="rId61"/>
    <p:sldId id="326" r:id="rId62"/>
    <p:sldId id="327" r:id="rId63"/>
    <p:sldId id="41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66" r:id="rId103"/>
    <p:sldId id="367" r:id="rId104"/>
    <p:sldId id="368" r:id="rId105"/>
    <p:sldId id="369" r:id="rId106"/>
    <p:sldId id="370" r:id="rId107"/>
    <p:sldId id="371" r:id="rId108"/>
    <p:sldId id="372" r:id="rId109"/>
    <p:sldId id="373" r:id="rId110"/>
    <p:sldId id="374" r:id="rId111"/>
    <p:sldId id="375" r:id="rId112"/>
    <p:sldId id="376" r:id="rId113"/>
    <p:sldId id="377" r:id="rId114"/>
    <p:sldId id="378" r:id="rId115"/>
    <p:sldId id="379" r:id="rId116"/>
    <p:sldId id="380" r:id="rId117"/>
    <p:sldId id="381" r:id="rId118"/>
    <p:sldId id="382" r:id="rId119"/>
    <p:sldId id="383" r:id="rId120"/>
    <p:sldId id="384" r:id="rId121"/>
    <p:sldId id="385" r:id="rId122"/>
    <p:sldId id="411" r:id="rId123"/>
    <p:sldId id="412" r:id="rId124"/>
    <p:sldId id="388" r:id="rId125"/>
    <p:sldId id="389" r:id="rId126"/>
    <p:sldId id="390" r:id="rId127"/>
    <p:sldId id="391" r:id="rId128"/>
    <p:sldId id="392" r:id="rId129"/>
  </p:sldIdLst>
  <p:sldSz cx="12436475" cy="6994525"/>
  <p:notesSz cx="6858000" cy="9144000"/>
  <p:defaultTextStyle>
    <a:defPPr>
      <a:defRPr lang="fr-FR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19" d="100"/>
          <a:sy n="119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08FDA-E47E-47E6-A40F-CDC23857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34BA43-C506-43C1-AD8F-25AF40737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F160E-27AF-41DD-BD79-FE3E7F95AAB5}" type="datetimeFigureOut">
              <a:rPr lang="fr-FR" smtClean="0"/>
              <a:t>23/12/2019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1B70F-668C-4849-920A-1E4192939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B97BC-FEC6-4155-A3A7-EB91148C4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940-E8CE-4E88-8F89-3BB4E3AC379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4964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433AB3-8A72-41B8-A824-584B4709B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F6058-101F-4CC5-8D05-DF9FA4474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A83EA-1BAC-4249-BE08-DBF962E30B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F160E-27AF-41DD-BD79-FE3E7F95AAB5}" type="datetimeFigureOut">
              <a:rPr lang="fr-FR" smtClean="0"/>
              <a:t>23/12/2019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CF820-3D13-4909-BB16-F5C067072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C92BF-22AF-4C43-A02C-7B5BC4E8E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6D940-E8CE-4E88-8F89-3BB4E3AC379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7678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ustomvision.ai/" TargetMode="Externa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harkvision.zip" TargetMode="External"/><Relationship Id="rId2" Type="http://schemas.openxmlformats.org/officeDocument/2006/relationships/hyperlink" Target="https://aka.ms/sharkvisio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et-bhagdev/ai-100/blob/master/whalesharks.zip" TargetMode="External"/><Relationship Id="rId2" Type="http://schemas.openxmlformats.org/officeDocument/2006/relationships/hyperlink" Target="https://github.com/meet-bhagdev/ai-100/blob/master/sharks.zip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kaimagazine.com/wp-content/uploads/header-shark-eddies.jpg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kaimagazine.com/wp-content/uploads/header-tourist-shark-feeding.jpg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modules/identify-faces-with-computer-vision/1-introduction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modules/create-computer-vision-service-to-classify-images/1-introduction" TargetMode="Externa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modules/classify-and-moderate-text-with-azure-content-moderator/1-introduction" TargetMode="Externa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4E0FD33-549D-4596-A3D4-7AB8000DC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30D93-65C0-4AF4-B056-2CE6B1ADD2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207F27-3E95-433E-A8B9-48D62BB85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36" y="4977510"/>
            <a:ext cx="5725307" cy="1447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90B396-C2D7-442E-B596-90A7C10F0DA9}"/>
              </a:ext>
            </a:extLst>
          </p:cNvPr>
          <p:cNvSpPr txBox="1"/>
          <p:nvPr/>
        </p:nvSpPr>
        <p:spPr>
          <a:xfrm>
            <a:off x="527957" y="4861743"/>
            <a:ext cx="54755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Meet Bhagdev</a:t>
            </a:r>
          </a:p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Manager</a:t>
            </a:r>
          </a:p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74727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28C932-1519-43A9-B2EC-1037A7D26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Vision API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9230AA-DFD6-4585-A90A-DE0BFD1388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903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B1857CA-B906-4738-A4ED-72074D2BC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EDB914-B934-4AF9-B4E7-051C74A8D0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151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4BBEB3F-5DCB-4EF0-9FC3-DF9FC90D5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486356-3258-490F-9E28-4DBA37A416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753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FA92E21-202D-4B59-A6F2-9A6A88724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5E9BDA-2052-4A23-A263-23B70C220C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549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B138329-971C-40BF-A905-33F785305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1E02B-6010-4F50-B311-2EF96C5644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689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EE1C3F5-1A1B-438B-87A6-B41648A52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ABA5C8-26F4-428E-BE99-70914A9952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8479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89DAC9-97EC-4486-981B-AA3266A4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DE0D41-F74E-4195-B384-4EC6B6AB16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495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7EA418-CF7B-4419-BB8C-0FD8C807F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276283-DA6C-4978-8E52-E6EC4CEF84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025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BDD871-763F-4AD2-9137-31E5D28AD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572F9-4F74-4D31-BB1A-BA40153C779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480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C49116-6A67-4A13-9B50-8F7F0098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EdgeAgent, EdgeHub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B90524-83A5-4BD7-8F58-4569013AA4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2771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1B33BA4-7F69-4838-9B75-35688989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Microsoft IoT Edge modules 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4835C4-8C62-4D25-991C-944507EDE7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81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F97FC87-D6DE-4B5D-91E4-5C286D70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/>
              <a:t>Develop solutions by using intelligent algorithms that identify items from images and videos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6CD3D-95B9-4CE4-B7F7-4158D0E65B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886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8ED96F-6925-4640-B35F-65185E2DF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3D9712-C256-4FCC-8D98-FD3EC38294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432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CEAB70F-BACC-4E65-9C79-5EFAE9E2F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Stream Analytics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669C6-E2C7-467D-92E8-437DE50551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127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541A20-C423-4179-990C-F7BE98A4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48F2F-75B7-4B26-884A-CDA6A76E53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523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B54B599-7BB2-4178-94C8-4DFF82734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655C16-A01E-4482-8F99-80FBE2EB57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3710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193DCCD-B43A-4BF6-8E1C-7043874DB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1681E0-C5C0-4035-8A8A-F89FB83A7D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846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01C9CDD-8038-49D3-95C9-25D0F83A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757B46-306C-435E-B3C8-017ED43941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771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D793E21-66D2-46D7-B0DE-60C5BD71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Main edge Scenarios for Azure Stream Analytics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0774AF-DD9A-4778-B11F-2097D2EAEC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0623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440927-1487-4470-A8CA-2AD54331D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66772-1621-41D8-A931-985CB66BF9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2186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095DFA-0E13-4B8E-8565-829141D7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8378D2-B64D-4BC2-8B7A-A410155272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811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205ED0B-1EA9-4B0B-8A16-1AA23D3B7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Performing sentiment analysis by using Azure Stream Analytics and Azure Machine Learning Studio</a:t>
            </a: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CF2C7-0AA2-422D-B4CA-A649A92414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81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CB0DF11-94B1-43D9-B7D9-874FA13D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You can use the Computer Vision API to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008317-8175-482A-9648-A2F166EBD1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419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2BE06D-A61B-424E-B4B4-797A072A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Stream analytics with Spark or Storm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5B4D7C-24D2-4268-AA3F-08912026F0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84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F0E6406-7CF4-4AC7-B5B5-DFE5F155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Identify storage required to store logging, bot state data, and Cognitive Services output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5F645-2AA9-419A-8C75-AB8B2FB8DDA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747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A8777B9-0358-4E53-AFC1-BA74CE82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2" y="114880"/>
            <a:ext cx="10725150" cy="1350962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Choose the right data store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3430F-BE64-4127-BD5B-29102A891CD5}"/>
              </a:ext>
            </a:extLst>
          </p:cNvPr>
          <p:cNvSpPr txBox="1"/>
          <p:nvPr/>
        </p:nvSpPr>
        <p:spPr>
          <a:xfrm>
            <a:off x="618565" y="1422810"/>
            <a:ext cx="1100507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Relational database management options</a:t>
            </a:r>
          </a:p>
          <a:p>
            <a:pPr marL="1037844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SQL DB</a:t>
            </a:r>
          </a:p>
          <a:p>
            <a:pPr marL="1037844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Database for PostgreSQL</a:t>
            </a:r>
          </a:p>
          <a:p>
            <a:pPr marL="1037844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Database for MySQL</a:t>
            </a:r>
          </a:p>
          <a:p>
            <a:pPr marL="1037844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Database for MariaDB</a:t>
            </a:r>
          </a:p>
          <a:p>
            <a:pPr marL="1037844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SQL Server Big Data Clusters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Key Value Stores</a:t>
            </a:r>
          </a:p>
          <a:p>
            <a:pPr marL="1037844" lvl="1" indent="-5715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CosmosDB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037844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cache for Redis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Document database</a:t>
            </a:r>
          </a:p>
          <a:p>
            <a:pPr marL="1037844" lvl="1" indent="-5715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CosmosDB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51293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A8777B9-0358-4E53-AFC1-BA74CE82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2" y="157910"/>
            <a:ext cx="10725150" cy="1350962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Choose the right data store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3430F-BE64-4127-BD5B-29102A891CD5}"/>
              </a:ext>
            </a:extLst>
          </p:cNvPr>
          <p:cNvSpPr txBox="1"/>
          <p:nvPr/>
        </p:nvSpPr>
        <p:spPr>
          <a:xfrm>
            <a:off x="618565" y="1508872"/>
            <a:ext cx="110050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Graph database</a:t>
            </a:r>
          </a:p>
          <a:p>
            <a:pPr marL="1037844" lvl="1" indent="-5715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CosmosDB</a:t>
            </a:r>
            <a:endParaRPr 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Column family databases</a:t>
            </a:r>
          </a:p>
          <a:p>
            <a:pPr marL="1037844" lvl="1" indent="-5715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CosmosDB</a:t>
            </a:r>
            <a:endParaRPr lang="en-US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037844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cache for Redis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 analytics</a:t>
            </a:r>
          </a:p>
          <a:p>
            <a:pPr marL="1037844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SQL Data Warehouse (now called Synapse Analytics)</a:t>
            </a:r>
          </a:p>
          <a:p>
            <a:pPr marL="1037844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SQL Server Big Data Clusters</a:t>
            </a:r>
          </a:p>
          <a:p>
            <a:pPr marL="1037844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Data Lake</a:t>
            </a:r>
          </a:p>
          <a:p>
            <a:pPr marL="1037844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Data Explorer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Search engine databases</a:t>
            </a:r>
          </a:p>
          <a:p>
            <a:pPr marL="1037844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Azure Search</a:t>
            </a:r>
          </a:p>
        </p:txBody>
      </p:sp>
    </p:spTree>
    <p:extLst>
      <p:ext uri="{BB962C8B-B14F-4D97-AF65-F5344CB8AC3E}">
        <p14:creationId xmlns:p14="http://schemas.microsoft.com/office/powerpoint/2010/main" val="11097615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E66A08-8FC6-45A1-BB3A-A252F3526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Choose the right data store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CD9147-3BBB-42EA-989F-F20FE5E115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227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5B9897-93E1-46A0-ADFE-BF16A9D1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SQL Data Warehouse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B4707-CCFF-48C2-ABDB-D024CD4C43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890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6431DEA-783F-4636-B67C-7BCD2830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E99191-620F-4DBD-ABFF-3B26EE7E11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520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2D82908-86F0-440E-8573-0F4C3EBD2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Data Lake Store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406CA-1B76-4779-8B8F-95EE837F28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017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2DE4C8A-6731-4630-94D9-D3DA5691D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Data Lake Analytics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1C44C-D6B5-4EB5-BB0E-CDA2F3A872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12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E8D4963-0417-47FD-8371-477CC1B7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Tagging &amp; Categorizing for Computer vision API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E1B8F-5FED-4C82-9477-7BA32EA3D6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12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A9D9667-92CB-42E3-85B7-FFA311CB2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C963A5-EC33-4C81-86E9-BEE91C0BD2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90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A5F27C2-6590-46ED-BC4A-D5DDBB56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Custom Vision Service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00ABC-9D47-4067-AB52-5B57DD32E0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53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C1F7C4-0FFD-4D83-B660-7DC05A718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Image Classification Pipeline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8511E2-322D-4679-9079-7A42691093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126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14C76-6A01-4FA0-A13E-0EBFDC18E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F27D2C-FA35-4765-A075-9714C5CBE7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87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5B43F5-0507-4C33-9B2F-FEE47D29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67215-8019-4FB9-8BE8-0E3959163E7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49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D6FAA74-520A-43C3-B1C7-E165AF55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B90410-2AE1-4084-8F50-2DA998EE2E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57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6CE16-19B2-47D0-8D39-916C9BDE0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4" y="-122458"/>
            <a:ext cx="11209693" cy="255368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Agenda - Prepare for the Microsoft AI 100 certification exam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F0A14-7D98-4359-ACF3-2AE6E60B9C96}"/>
              </a:ext>
            </a:extLst>
          </p:cNvPr>
          <p:cNvSpPr txBox="1"/>
          <p:nvPr/>
        </p:nvSpPr>
        <p:spPr>
          <a:xfrm>
            <a:off x="618565" y="2345167"/>
            <a:ext cx="110050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December 9</a:t>
            </a:r>
            <a:r>
              <a:rPr lang="en-US" sz="360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– December 12</a:t>
            </a:r>
            <a:r>
              <a:rPr lang="en-US" sz="3600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th</a:t>
            </a: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Theory</a:t>
            </a:r>
          </a:p>
          <a:p>
            <a:pPr marL="342900" indent="-342900">
              <a:buFontTx/>
              <a:buChar char="-"/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Lots of hands on labs</a:t>
            </a:r>
          </a:p>
          <a:p>
            <a:pPr marL="342900" indent="-342900">
              <a:buFontTx/>
              <a:buChar char="-"/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Practice questions</a:t>
            </a:r>
          </a:p>
          <a:p>
            <a:pPr marL="342900" indent="-342900">
              <a:buFontTx/>
              <a:buChar char="-"/>
            </a:pP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387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ABD47D-A7AD-4F37-A281-BF7491E41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39786B-168D-464E-B3B4-F0E8C7845E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00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9F632E-5507-4D8F-8EAB-715FA907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259D1-E466-4A9D-A02C-C148A6D4E0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42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2F6B90B-99FD-480A-8138-D13C1E070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8945B-F24D-4FA0-AFBE-5518E5E3D57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97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ACE7006-F2E2-483A-8A55-705318AF9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CC78A-327D-4E87-B30D-F934B26A8A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16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D4C6734-AD17-4C59-99A6-395799A1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B84F3B-A9C1-47CA-9BAC-4E1A45AF65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18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475682D-D708-4914-9406-58B7876B8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526155-C61F-4B6E-BD6C-FF771A37D5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37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2338B0F-300D-4731-8288-DBE19E2E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5A058F-C8E7-49E9-AC55-CAEE73464E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965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0942153-7C3B-454D-B1C3-431929EEC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FD4C02-097F-4259-A08E-601A680E73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61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AF8120E-BA5B-46BE-9D1C-C442EE08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B8465E-5FE1-4C36-8FD9-326229BD59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8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D85943C-ACFB-4CC1-9063-93FF544B8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Precision vs Recall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26565-C607-43C7-A761-4DFD777700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1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6CE16-19B2-47D0-8D39-916C9BDE0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4" y="-122458"/>
            <a:ext cx="11209693" cy="255368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the Microsoft AI 100 exam?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F0A14-7D98-4359-ACF3-2AE6E60B9C96}"/>
              </a:ext>
            </a:extLst>
          </p:cNvPr>
          <p:cNvSpPr txBox="1"/>
          <p:nvPr/>
        </p:nvSpPr>
        <p:spPr>
          <a:xfrm>
            <a:off x="618565" y="2345167"/>
            <a:ext cx="110050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3600" dirty="0">
                <a:latin typeface="Segoe UI" panose="020B0502040204020203" pitchFamily="34" charset="0"/>
                <a:cs typeface="Segoe UI" panose="020B0502040204020203" pitchFamily="34" charset="0"/>
              </a:rPr>
              <a:t>AI-100 Certification is for engineers who have intermediate to an expert level understanding of Machine Learning and are responsible for deploying end-to-end AI solutions on Azure using various AI &amp; ML services.</a:t>
            </a:r>
          </a:p>
          <a:p>
            <a:pPr marL="342900" indent="-342900">
              <a:buFontTx/>
              <a:buChar char="-"/>
            </a:pP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Tx/>
              <a:buChar char="-"/>
            </a:pP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5BC6E4-7762-4938-B97C-7C9818F95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342" y="5759889"/>
            <a:ext cx="9809827" cy="73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712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1814CD-D1F6-457B-B31D-4F70A563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88952-AA27-43A8-B455-E3B2EC0878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762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A8226CC-E399-465B-B253-55D672BA9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Improving Custom Vision model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5E7832-19E2-4815-A992-0D8619D328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67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54B8405-B1F5-4252-9E8F-7DB286421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Working with Custom Vision Service Prediction API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7ECD8C-5F2E-4C84-A17B-0240AF0531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768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2D913C-9DDD-4163-B3E0-E06117CA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Using a Custom Vision Service Model domains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4AC8E-435C-4A39-8FAE-F1C09FD612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20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6CE16-19B2-47D0-8D39-916C9BDE0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4" y="-122458"/>
            <a:ext cx="11209693" cy="255368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 - Let’s try out the Vision Recognition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5F0A14-7D98-4359-ACF3-2AE6E60B9C96}"/>
              </a:ext>
            </a:extLst>
          </p:cNvPr>
          <p:cNvSpPr txBox="1"/>
          <p:nvPr/>
        </p:nvSpPr>
        <p:spPr>
          <a:xfrm>
            <a:off x="618565" y="2345167"/>
            <a:ext cx="11005073" cy="657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Go to </a:t>
            </a:r>
            <a:r>
              <a:rPr lang="en-US" dirty="0">
                <a:hlinkClick r:id="rId2"/>
              </a:rPr>
              <a:t>https://www.customvision.ai/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19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F0A14-7D98-4359-ACF3-2AE6E60B9C96}"/>
              </a:ext>
            </a:extLst>
          </p:cNvPr>
          <p:cNvSpPr txBox="1"/>
          <p:nvPr/>
        </p:nvSpPr>
        <p:spPr>
          <a:xfrm>
            <a:off x="618565" y="2345167"/>
            <a:ext cx="11005073" cy="37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Create new  project!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E0EA7-ADA5-47E8-8B1A-EDDCB29A9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207"/>
          <a:stretch/>
        </p:blipFill>
        <p:spPr>
          <a:xfrm>
            <a:off x="2533841" y="2757075"/>
            <a:ext cx="6401730" cy="40909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C54126-2610-4ED7-9AC4-DA9E1F18CFB2}"/>
              </a:ext>
            </a:extLst>
          </p:cNvPr>
          <p:cNvSpPr/>
          <p:nvPr/>
        </p:nvSpPr>
        <p:spPr>
          <a:xfrm>
            <a:off x="2623521" y="3993776"/>
            <a:ext cx="1996887" cy="1987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82288B6-80C2-440A-8F7B-E9DD97A5C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4" y="-122458"/>
            <a:ext cx="11209693" cy="255368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 - Let’s try out the Vision Recognition </a:t>
            </a:r>
          </a:p>
        </p:txBody>
      </p:sp>
    </p:spTree>
    <p:extLst>
      <p:ext uri="{BB962C8B-B14F-4D97-AF65-F5344CB8AC3E}">
        <p14:creationId xmlns:p14="http://schemas.microsoft.com/office/powerpoint/2010/main" val="3323834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F0A14-7D98-4359-ACF3-2AE6E60B9C96}"/>
              </a:ext>
            </a:extLst>
          </p:cNvPr>
          <p:cNvSpPr txBox="1"/>
          <p:nvPr/>
        </p:nvSpPr>
        <p:spPr>
          <a:xfrm>
            <a:off x="618565" y="2345167"/>
            <a:ext cx="11005073" cy="37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Enter input for your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AC8778-3163-42CF-8FCD-04CEA690E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66" y="2783541"/>
            <a:ext cx="2850416" cy="3994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F99EC7-69EF-426D-8A9F-A8745745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404" y="2637059"/>
            <a:ext cx="4196853" cy="42109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DFA005-D920-4997-94F1-B117F8EEBA0B}"/>
              </a:ext>
            </a:extLst>
          </p:cNvPr>
          <p:cNvSpPr/>
          <p:nvPr/>
        </p:nvSpPr>
        <p:spPr>
          <a:xfrm>
            <a:off x="3000039" y="3746351"/>
            <a:ext cx="847164" cy="336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8FC10A-3859-4E92-8FE7-A9CF4C493719}"/>
              </a:ext>
            </a:extLst>
          </p:cNvPr>
          <p:cNvSpPr/>
          <p:nvPr/>
        </p:nvSpPr>
        <p:spPr>
          <a:xfrm>
            <a:off x="9788114" y="6441761"/>
            <a:ext cx="1276125" cy="336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F6383A-5FD1-4349-BBFA-469A8AA1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4" y="-122458"/>
            <a:ext cx="11209693" cy="255368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 - Let’s try out the Vision Recognition </a:t>
            </a:r>
          </a:p>
        </p:txBody>
      </p:sp>
    </p:spTree>
    <p:extLst>
      <p:ext uri="{BB962C8B-B14F-4D97-AF65-F5344CB8AC3E}">
        <p14:creationId xmlns:p14="http://schemas.microsoft.com/office/powerpoint/2010/main" val="2192233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F0A14-7D98-4359-ACF3-2AE6E60B9C96}"/>
              </a:ext>
            </a:extLst>
          </p:cNvPr>
          <p:cNvSpPr txBox="1"/>
          <p:nvPr/>
        </p:nvSpPr>
        <p:spPr>
          <a:xfrm>
            <a:off x="618565" y="2345167"/>
            <a:ext cx="11005073" cy="374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Add 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20046-E51A-4BAD-96AA-F1F887268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242" y="2720013"/>
            <a:ext cx="7763621" cy="42191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9EB192-7E1E-493F-8D92-9B60F28F2C4D}"/>
              </a:ext>
            </a:extLst>
          </p:cNvPr>
          <p:cNvSpPr/>
          <p:nvPr/>
        </p:nvSpPr>
        <p:spPr>
          <a:xfrm>
            <a:off x="6775973" y="5532120"/>
            <a:ext cx="847164" cy="336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319C54C-2C18-4759-9179-C7A7CE7B5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4" y="-122458"/>
            <a:ext cx="11209693" cy="255368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 - Let’s try out the Vision Recognition </a:t>
            </a:r>
          </a:p>
        </p:txBody>
      </p:sp>
    </p:spTree>
    <p:extLst>
      <p:ext uri="{BB962C8B-B14F-4D97-AF65-F5344CB8AC3E}">
        <p14:creationId xmlns:p14="http://schemas.microsoft.com/office/powerpoint/2010/main" val="34480900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F0A14-7D98-4359-ACF3-2AE6E60B9C96}"/>
              </a:ext>
            </a:extLst>
          </p:cNvPr>
          <p:cNvSpPr txBox="1"/>
          <p:nvPr/>
        </p:nvSpPr>
        <p:spPr>
          <a:xfrm>
            <a:off x="618566" y="2345167"/>
            <a:ext cx="6447864" cy="263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5: Download images and upload them.</a:t>
            </a:r>
          </a:p>
          <a:p>
            <a:endParaRPr lang="en-US" dirty="0"/>
          </a:p>
          <a:p>
            <a:r>
              <a:rPr lang="en-US" dirty="0"/>
              <a:t>To download go to </a:t>
            </a:r>
            <a:r>
              <a:rPr lang="en-US" dirty="0">
                <a:hlinkClick r:id="rId2"/>
              </a:rPr>
              <a:t>https://aka.ms/sharkvisio</a:t>
            </a:r>
            <a:r>
              <a:rPr lang="en-US" dirty="0"/>
              <a:t>n  and </a:t>
            </a:r>
            <a:r>
              <a:rPr lang="en-US" dirty="0">
                <a:hlinkClick r:id="rId3"/>
              </a:rPr>
              <a:t>https://aka.ms/sharkvision.zip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Once you unzip, only upload the images from the sharkvision.zip folder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AA85D-E6DB-4DD6-8A79-8FC1FDF13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799" y="2345167"/>
            <a:ext cx="5008564" cy="410702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9EB4DA4-BC79-4DB5-A406-B3F0521E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4" y="-122458"/>
            <a:ext cx="11209693" cy="255368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 - Let’s try out the Vision Recognition </a:t>
            </a:r>
          </a:p>
        </p:txBody>
      </p:sp>
    </p:spTree>
    <p:extLst>
      <p:ext uri="{BB962C8B-B14F-4D97-AF65-F5344CB8AC3E}">
        <p14:creationId xmlns:p14="http://schemas.microsoft.com/office/powerpoint/2010/main" val="2732355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F0A14-7D98-4359-ACF3-2AE6E60B9C96}"/>
              </a:ext>
            </a:extLst>
          </p:cNvPr>
          <p:cNvSpPr txBox="1"/>
          <p:nvPr/>
        </p:nvSpPr>
        <p:spPr>
          <a:xfrm>
            <a:off x="618566" y="2345167"/>
            <a:ext cx="6447864" cy="263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5: Download images and upload them.</a:t>
            </a:r>
          </a:p>
          <a:p>
            <a:endParaRPr lang="en-US" dirty="0"/>
          </a:p>
          <a:p>
            <a:r>
              <a:rPr lang="en-US" dirty="0"/>
              <a:t>To download go to </a:t>
            </a:r>
            <a:r>
              <a:rPr lang="en-US" dirty="0">
                <a:hlinkClick r:id="rId2"/>
              </a:rPr>
              <a:t>https://github.com/meet-bhagdev/ai-100/blob/master/sharks.zip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https://github.com/meet-bhagdev/ai-100/blob/master/whalesharks.zip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Once you unzip, only upload the images from the sharks.zip 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AA85D-E6DB-4DD6-8A79-8FC1FDF13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799" y="2345167"/>
            <a:ext cx="5008564" cy="410702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57E76A2-6A8D-4DA8-901E-4F0728D6F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4" y="-122458"/>
            <a:ext cx="11209693" cy="255368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 - Let’s try out the Vision Recognition </a:t>
            </a:r>
          </a:p>
        </p:txBody>
      </p:sp>
    </p:spTree>
    <p:extLst>
      <p:ext uri="{BB962C8B-B14F-4D97-AF65-F5344CB8AC3E}">
        <p14:creationId xmlns:p14="http://schemas.microsoft.com/office/powerpoint/2010/main" val="2169377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FDAE62A-13EA-47E6-8C0D-1A6DD6B20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2A88EE-9B1D-4430-BFED-265ACCDB81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7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F0A14-7D98-4359-ACF3-2AE6E60B9C96}"/>
              </a:ext>
            </a:extLst>
          </p:cNvPr>
          <p:cNvSpPr txBox="1"/>
          <p:nvPr/>
        </p:nvSpPr>
        <p:spPr>
          <a:xfrm>
            <a:off x="618566" y="2345167"/>
            <a:ext cx="6447864" cy="150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6: Download images and upload them.</a:t>
            </a:r>
          </a:p>
          <a:p>
            <a:endParaRPr lang="en-US" dirty="0"/>
          </a:p>
          <a:p>
            <a:r>
              <a:rPr lang="en-US" dirty="0"/>
              <a:t>Now upload the images from the whale shark folder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BD316B-6C41-406F-B459-F6A4D1A4E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237" y="1808628"/>
            <a:ext cx="5828395" cy="48228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D9227AA-813D-46B5-9B89-8F833D4D7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4" y="-122458"/>
            <a:ext cx="11209693" cy="255368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 - Let’s try out the Vision Recognition </a:t>
            </a:r>
          </a:p>
        </p:txBody>
      </p:sp>
    </p:spTree>
    <p:extLst>
      <p:ext uri="{BB962C8B-B14F-4D97-AF65-F5344CB8AC3E}">
        <p14:creationId xmlns:p14="http://schemas.microsoft.com/office/powerpoint/2010/main" val="395995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F0A14-7D98-4359-ACF3-2AE6E60B9C96}"/>
              </a:ext>
            </a:extLst>
          </p:cNvPr>
          <p:cNvSpPr txBox="1"/>
          <p:nvPr/>
        </p:nvSpPr>
        <p:spPr>
          <a:xfrm>
            <a:off x="618566" y="2345167"/>
            <a:ext cx="6447864" cy="122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6: Train the model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E91858-E4BD-4791-A49C-1CAA7AD68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47" y="2277105"/>
            <a:ext cx="7976300" cy="43238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C2FA77-E002-438F-987F-172FAEA2A12D}"/>
              </a:ext>
            </a:extLst>
          </p:cNvPr>
          <p:cNvSpPr/>
          <p:nvPr/>
        </p:nvSpPr>
        <p:spPr>
          <a:xfrm>
            <a:off x="8949018" y="2272553"/>
            <a:ext cx="847164" cy="336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F5F731-A780-44CB-9EAE-F0C23FD8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4" y="-122458"/>
            <a:ext cx="11209693" cy="255368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 - Let’s try out the Vision Recognition </a:t>
            </a:r>
          </a:p>
        </p:txBody>
      </p:sp>
    </p:spTree>
    <p:extLst>
      <p:ext uri="{BB962C8B-B14F-4D97-AF65-F5344CB8AC3E}">
        <p14:creationId xmlns:p14="http://schemas.microsoft.com/office/powerpoint/2010/main" val="1912789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F0A14-7D98-4359-ACF3-2AE6E60B9C96}"/>
              </a:ext>
            </a:extLst>
          </p:cNvPr>
          <p:cNvSpPr txBox="1"/>
          <p:nvPr/>
        </p:nvSpPr>
        <p:spPr>
          <a:xfrm>
            <a:off x="618566" y="2345167"/>
            <a:ext cx="6447864" cy="2069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7: Choose your training</a:t>
            </a:r>
          </a:p>
          <a:p>
            <a:r>
              <a:rPr lang="en-US" dirty="0"/>
              <a:t>For this workshop we will choose advance</a:t>
            </a:r>
          </a:p>
          <a:p>
            <a:r>
              <a:rPr lang="en-US" dirty="0"/>
              <a:t>training.</a:t>
            </a:r>
          </a:p>
          <a:p>
            <a:r>
              <a:rPr lang="en-US" dirty="0"/>
              <a:t>Don’t forget to enter your email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6E8888-F175-4B85-BC53-39C81D91F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606" y="1589626"/>
            <a:ext cx="6447865" cy="52584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C2FA77-E002-438F-987F-172FAEA2A12D}"/>
              </a:ext>
            </a:extLst>
          </p:cNvPr>
          <p:cNvSpPr/>
          <p:nvPr/>
        </p:nvSpPr>
        <p:spPr>
          <a:xfrm>
            <a:off x="10615503" y="6251627"/>
            <a:ext cx="1094194" cy="428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0E5A0D-2605-474E-B889-AE6560C39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4" y="-122458"/>
            <a:ext cx="11209693" cy="255368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 - Let’s try out the Vision Recognition </a:t>
            </a:r>
          </a:p>
        </p:txBody>
      </p:sp>
    </p:spTree>
    <p:extLst>
      <p:ext uri="{BB962C8B-B14F-4D97-AF65-F5344CB8AC3E}">
        <p14:creationId xmlns:p14="http://schemas.microsoft.com/office/powerpoint/2010/main" val="480157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F0A14-7D98-4359-ACF3-2AE6E60B9C96}"/>
              </a:ext>
            </a:extLst>
          </p:cNvPr>
          <p:cNvSpPr txBox="1"/>
          <p:nvPr/>
        </p:nvSpPr>
        <p:spPr>
          <a:xfrm>
            <a:off x="618566" y="2345167"/>
            <a:ext cx="6447864" cy="939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8: Let’s test our model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5B9B76-9406-4B11-86A2-51E5B38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4" y="-122458"/>
            <a:ext cx="11209693" cy="255368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 - Let’s try out the Vision Recognition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C8893E-CAA4-410F-AEC7-57BFCE678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207" y="1957892"/>
            <a:ext cx="9022267" cy="49530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C2FA77-E002-438F-987F-172FAEA2A12D}"/>
              </a:ext>
            </a:extLst>
          </p:cNvPr>
          <p:cNvSpPr/>
          <p:nvPr/>
        </p:nvSpPr>
        <p:spPr>
          <a:xfrm>
            <a:off x="10439920" y="1916296"/>
            <a:ext cx="1094194" cy="428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17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15B9B76-9406-4B11-86A2-51E5B38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4" y="-122458"/>
            <a:ext cx="11209693" cy="255368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 - Let’s try out the Vision Recognition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94528D-0B42-4D0E-938B-E07453BD9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317" y="1882588"/>
            <a:ext cx="7933904" cy="48537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C2FA77-E002-438F-987F-172FAEA2A12D}"/>
              </a:ext>
            </a:extLst>
          </p:cNvPr>
          <p:cNvSpPr/>
          <p:nvPr/>
        </p:nvSpPr>
        <p:spPr>
          <a:xfrm>
            <a:off x="9847909" y="2472982"/>
            <a:ext cx="2072312" cy="428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785D6-535C-4A0B-AB57-5EB388D95843}"/>
              </a:ext>
            </a:extLst>
          </p:cNvPr>
          <p:cNvSpPr/>
          <p:nvPr/>
        </p:nvSpPr>
        <p:spPr>
          <a:xfrm>
            <a:off x="9763641" y="5099641"/>
            <a:ext cx="2072312" cy="257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F44ED-5CC1-4900-BF6B-6B818DA10677}"/>
              </a:ext>
            </a:extLst>
          </p:cNvPr>
          <p:cNvSpPr txBox="1"/>
          <p:nvPr/>
        </p:nvSpPr>
        <p:spPr>
          <a:xfrm>
            <a:off x="618566" y="2345167"/>
            <a:ext cx="3550022" cy="2069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9: Paste this </a:t>
            </a:r>
            <a:r>
              <a:rPr lang="en-US" dirty="0" err="1"/>
              <a:t>url</a:t>
            </a:r>
            <a:r>
              <a:rPr lang="en-US" dirty="0"/>
              <a:t> and test</a:t>
            </a:r>
          </a:p>
          <a:p>
            <a:r>
              <a:rPr lang="en-US" dirty="0"/>
              <a:t>Your model –</a:t>
            </a:r>
          </a:p>
          <a:p>
            <a:r>
              <a:rPr lang="en-US" dirty="0">
                <a:hlinkClick r:id="rId3"/>
              </a:rPr>
              <a:t>https://www.hakaimagazine.com/wp-content/uploads/header-shark-eddies.jpg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9875427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E9C11A-92F9-4FA9-A448-259CE287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768" y="1785769"/>
            <a:ext cx="8173379" cy="52087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5F0A14-7D98-4359-ACF3-2AE6E60B9C96}"/>
              </a:ext>
            </a:extLst>
          </p:cNvPr>
          <p:cNvSpPr txBox="1"/>
          <p:nvPr/>
        </p:nvSpPr>
        <p:spPr>
          <a:xfrm>
            <a:off x="618566" y="2345167"/>
            <a:ext cx="3550022" cy="2352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9: Paste this </a:t>
            </a:r>
            <a:r>
              <a:rPr lang="en-US" dirty="0" err="1"/>
              <a:t>url</a:t>
            </a:r>
            <a:r>
              <a:rPr lang="en-US" dirty="0"/>
              <a:t> and test</a:t>
            </a:r>
          </a:p>
          <a:p>
            <a:r>
              <a:rPr lang="en-US" dirty="0"/>
              <a:t>Your model –</a:t>
            </a:r>
          </a:p>
          <a:p>
            <a:r>
              <a:rPr lang="en-US" dirty="0">
                <a:hlinkClick r:id="rId3"/>
              </a:rPr>
              <a:t>https://www.hakaimagazine.com/wp-content/uploads/header-tourist-shark-feeding.jpg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5B9B76-9406-4B11-86A2-51E5B38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4" y="-122458"/>
            <a:ext cx="11209693" cy="255368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 - Let’s try out the Vision Recognition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C2FA77-E002-438F-987F-172FAEA2A12D}"/>
              </a:ext>
            </a:extLst>
          </p:cNvPr>
          <p:cNvSpPr/>
          <p:nvPr/>
        </p:nvSpPr>
        <p:spPr>
          <a:xfrm>
            <a:off x="9763641" y="2431228"/>
            <a:ext cx="2072312" cy="428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0785D6-535C-4A0B-AB57-5EB388D95843}"/>
              </a:ext>
            </a:extLst>
          </p:cNvPr>
          <p:cNvSpPr/>
          <p:nvPr/>
        </p:nvSpPr>
        <p:spPr>
          <a:xfrm>
            <a:off x="9763641" y="4992065"/>
            <a:ext cx="2072312" cy="257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91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0CE01F-9A40-42A8-B6DD-006780CF9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/>
              <a:t>Develop solutions by using intelligent algorithms related to speech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9B99F-5A8E-4886-A162-4AAC6C6437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248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F0A14-7D98-4359-ACF3-2AE6E60B9C96}"/>
              </a:ext>
            </a:extLst>
          </p:cNvPr>
          <p:cNvSpPr txBox="1"/>
          <p:nvPr/>
        </p:nvSpPr>
        <p:spPr>
          <a:xfrm>
            <a:off x="618565" y="2345167"/>
            <a:ext cx="10527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 to this link - </a:t>
            </a:r>
            <a:r>
              <a:rPr lang="en-US" sz="2400" dirty="0">
                <a:hlinkClick r:id="rId2"/>
              </a:rPr>
              <a:t>https://docs.microsoft.com/en-us/learn/modules/identify-faces-with-computer-vision/1-introduction</a:t>
            </a:r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5B9B76-9406-4B11-86A2-51E5B38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4" y="-122458"/>
            <a:ext cx="11209693" cy="255368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 - Identify faces and expressions by using the Computer Vision API in Azure Cognitive Services</a:t>
            </a:r>
          </a:p>
        </p:txBody>
      </p:sp>
    </p:spTree>
    <p:extLst>
      <p:ext uri="{BB962C8B-B14F-4D97-AF65-F5344CB8AC3E}">
        <p14:creationId xmlns:p14="http://schemas.microsoft.com/office/powerpoint/2010/main" val="1899874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F0A14-7D98-4359-ACF3-2AE6E60B9C96}"/>
              </a:ext>
            </a:extLst>
          </p:cNvPr>
          <p:cNvSpPr txBox="1"/>
          <p:nvPr/>
        </p:nvSpPr>
        <p:spPr>
          <a:xfrm>
            <a:off x="618565" y="2345167"/>
            <a:ext cx="10527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 to this link - </a:t>
            </a:r>
            <a:r>
              <a:rPr lang="en-US" sz="2400" dirty="0">
                <a:hlinkClick r:id="rId2"/>
              </a:rPr>
              <a:t>https://docs.microsoft.com/en-us/learn/modules/create-computer-vision-service-to-classify-images/1-introduction</a:t>
            </a:r>
            <a:r>
              <a:rPr lang="en-US" sz="2400" dirty="0"/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5B9B76-9406-4B11-86A2-51E5B38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4" y="-122458"/>
            <a:ext cx="11209693" cy="255368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 - Process images with the Computer Vision service</a:t>
            </a:r>
          </a:p>
        </p:txBody>
      </p:sp>
    </p:spTree>
    <p:extLst>
      <p:ext uri="{BB962C8B-B14F-4D97-AF65-F5344CB8AC3E}">
        <p14:creationId xmlns:p14="http://schemas.microsoft.com/office/powerpoint/2010/main" val="2358454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05D1A5B-FAD3-4B2B-98F4-14F16B2B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Speech Service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D8CE03-FF7C-475A-9883-F3A290EA50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9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10BA011-1E33-4844-934B-68EA3FC17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Microsoft Cognitive Services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1AF6C0-9CCD-4928-9BF8-514631A432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94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1C57385-4393-45EC-947A-D496D275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Main Speech service functions</a:t>
            </a:r>
            <a:br>
              <a:rPr lang="fr-FR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52D25-172F-49DF-A15C-3C868A288A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410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19D12F-BB3C-475C-87AF-A1E402AFC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Speech scenarios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B2D060-9FF3-4E76-B600-A8355BD61C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3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D8634E7-6F71-4127-90B3-11A772509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FD45F7-0944-438F-8EF3-006369B1F2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6000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04A04F-3BF3-4564-8631-EAD84B91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0E4A6-F95D-4C33-B494-2390B0F810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681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286BEAB-9E29-4C6B-A9D5-5D275D39F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CA09D5-88B1-499C-A3E1-6CB541B12F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44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CF7CEF-8BDF-4B75-AF7B-FF476FFB5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D4AFF-BED7-4CEC-9E78-58421AEAC9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581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7CC05E7-EC86-43DE-91B1-46BB2A91C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/>
              <a:t>Develop solutions by using intelligent algorithms related natural language processing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16AED8-7583-453F-9D45-0033F86D98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37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C71DF9-1C41-4860-B669-D321BBFE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Custom acoustic model</a:t>
            </a:r>
            <a:br>
              <a:rPr lang="fr-FR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28D5F-8283-41F9-82C7-4C88396ADB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326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44D2621-D3A0-4261-A3D9-10AFE5AD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Custom language model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A0E2B9-4B12-48BE-9882-7666D55BE6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603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0A5C1E6-05FF-400E-9806-CDCCE8D42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Language APIs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CECCB9-3DB0-48E7-9D4D-9E4E576F21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575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B955CF1-C14A-4C11-893F-1EFB3772B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C37440-B6B8-4B8B-9F0C-8912DB250F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798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3345C8D-B230-4D07-A0FB-4D90B89F9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 Text Analytics API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62378-DFBD-412E-97B6-7CEBB4BE57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74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F30D579-9384-48BE-8E41-43A1F531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Bing Search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6898A5-0FFA-4AAB-89E7-3ECDC390BD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786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9E4CA0F-424B-4002-8042-26BF5252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Bing Search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11A4A4-7C3D-421D-8681-AFEA66C3A3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91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5F0A14-7D98-4359-ACF3-2AE6E60B9C96}"/>
              </a:ext>
            </a:extLst>
          </p:cNvPr>
          <p:cNvSpPr txBox="1"/>
          <p:nvPr/>
        </p:nvSpPr>
        <p:spPr>
          <a:xfrm>
            <a:off x="618565" y="2345167"/>
            <a:ext cx="105274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 to this link - </a:t>
            </a:r>
            <a:r>
              <a:rPr lang="en-US" sz="2400" dirty="0">
                <a:hlinkClick r:id="rId2"/>
              </a:rPr>
              <a:t>https://docs.microsoft.com/en-us/learn/modules/classify-and-moderate-text-with-azure-content-moderator/1-introduction</a:t>
            </a:r>
            <a:endParaRPr lang="en-US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15B9B76-9406-4B11-86A2-51E5B38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4" y="-122458"/>
            <a:ext cx="11209693" cy="2553686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 - Classify and moderate text with Azure Content Moderator</a:t>
            </a:r>
          </a:p>
        </p:txBody>
      </p:sp>
    </p:spTree>
    <p:extLst>
      <p:ext uri="{BB962C8B-B14F-4D97-AF65-F5344CB8AC3E}">
        <p14:creationId xmlns:p14="http://schemas.microsoft.com/office/powerpoint/2010/main" val="30813357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B7B5781-1AF6-4E51-A67C-69367383F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Bing Search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2CBE83-A6A2-4709-B4BB-E1FB825E9D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064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627817-48E0-4B2A-83AA-65235F823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Bing Search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80C8C-082C-4EE4-AF31-F9ADC89B8A6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5937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F828E66-3AAE-4D0A-9114-0B77A89A3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/>
              <a:t>Recommendations and decision making</a:t>
            </a:r>
            <a:br>
              <a:rPr lang="en-US" sz="5400"/>
            </a:br>
            <a:r>
              <a:rPr lang="en-US" sz="5400"/>
              <a:t>Custom Decision Service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D12DBD-310D-4EDE-BAC0-AE59225F85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6848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F515CD9-2701-496E-AF74-78AAC666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Custom Decision Service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8419EB-031E-467C-9F16-AD1331ADD8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072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C454846-F92E-4114-935E-6C27800D4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Custom Decision Service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021B8-E4A2-4A1C-A1D4-6A971C30FE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198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585856F-86DC-426B-88FD-696E6DA7A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705ED0-609A-42B6-898F-6F9B4466C8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48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A3495A-6CB1-4D1A-85B6-67AB050C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BE7C6-D255-4001-80F3-F491E97546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78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B187821-74E7-4552-8BA5-2C81778D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Bot Service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EFFCDF-A0AA-4BEE-8518-645A4FD885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852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A802495-1145-4863-9679-894DBF9E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Enable robust GDPR compliance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450076-3297-4433-886E-ABADC31C46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0944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3A83C0-6994-4C71-A65C-837ACEF7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4A6587-3AC9-4642-A473-C6182BDF648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515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FFA7FAA-82BF-4B37-BBBD-411166990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AI reference Architecture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82C5DC-7EF5-4302-9D2A-B9726A7B9A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579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A1C546-178C-432F-9C7E-1E07EE761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When you need Custom AI ?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323A6C-3443-4F2A-99BA-6F77286D73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057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86E012-30D5-43FC-A328-0BE916AD1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Machine Learning at scale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8BCCB8-02B2-486E-8193-E8BA8BDA06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501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F0913BA-4F59-4ABD-95FB-CAF672D4B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Machine Learning at scale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90FBE7-C2F8-42D9-916D-BE3ACBFB01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012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2DD569B-B091-4FC9-950B-5A2D98EC7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Machine Learning at scale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1621B-B033-49AB-9C9B-763B783B13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293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9ADCAC5-406C-4DE5-A953-2522771A9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with Machine learning at scale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B18F73-4B2D-45B4-9504-2BBF698535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388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73D423D-9EF3-4276-882F-1B1C9D20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a natural language processing technology in Azure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0EA21-4E00-40FF-A5D9-2DD1DFBCCD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39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B8DD04-7C2C-4525-B9CD-CFBE7BED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089830-F0F4-49C7-AFF3-C7599386F5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768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77AC11-C720-4D9A-AFA2-13C814F8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HDInsight vs Cognitive Services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07636-B93F-48C7-B255-2E20FC53E8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98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3EFDD8E-B39A-46F2-AC96-A461A1920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Databricks</a:t>
            </a:r>
            <a:br>
              <a:rPr lang="fr-FR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AAC7D2-3143-4FA4-8746-BDAB6AEF39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568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F67C2F3-DA0C-4CFC-9705-AA1738CEE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Databricks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287DA6-3117-4BFD-8458-0514DEE6AB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869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AB76987-EBE8-424C-B993-E05ACF5FC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Apache Spark-based analytics platform</a:t>
            </a:r>
            <a:br>
              <a:rPr lang="fr-FR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A7B873-A4F8-4FE1-A8D5-A9D703FD9F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862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3CD6B1F-9F8B-4C9F-A2C0-7DB26DAF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Databricks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ABA2F-66E3-4B88-A70D-2F5F66D393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830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D1BEF07-4412-46CD-B0E5-D38B448DD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78144A-9885-4AE5-9A76-BE32E2A10A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996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18C6465-3CB5-4A2F-8B7E-5EE9811A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Example : Databrick + cognitives services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061EF1-23AA-4D6F-9C44-0525DB1414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2332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F87AB6-4B82-42D5-8136-3DBBDF51E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of Python scikit-learn and deep learning models on Azure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43C00A-96E4-4831-BF47-4506DA7B14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8860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7B4C568-DC1A-49B7-BFB1-47E092B69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Batch scoring of Python machine learning models on Azure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C7306F-29DB-4C3D-AB7B-76D3ADE3A0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004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9A55EDF-15F3-4920-B53C-B8C274ED0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Distributed training of deep learning models on Azure</a:t>
            </a: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78D920-ECE2-4FF8-A43A-D2FC091BC7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2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EF0FD66-EA05-45F1-84CB-4E92E4B2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Cognitive Services Area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EB9C9D-313C-45B7-80AB-BDC7282B5E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052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94E1C8-A5A4-4341-B61D-723AF2A9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Build a real-time recommendation API on Azure</a:t>
            </a: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6A88D-DE58-44E9-9543-4B16E6B0CB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689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913FE5-7BFE-4EE8-A556-79555CDC7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IoT Reference Architecture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6C1C7-C90F-4211-A3A7-29EA13A26C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792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1934FE-67C8-4172-8AEA-342752F29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Process IoT telemetry data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7635E-B9A9-4164-BF46-6D66018A4C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0913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A3F03D0-436F-495F-8AD1-8AFD0E683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What is Edge computing ?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15F443-02BD-4A98-BDDF-73EA3D0FA6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323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88E0CE3-F5DC-4EDA-A5DA-E098BBBA0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Edge Tiers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5BE95-4760-4925-85E7-383079E813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605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13B4359-E4B4-454C-BAD9-63C5B3A03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IoT Edge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88282-AC79-418A-A745-D37BAEE0F1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927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7D6762-AB05-4CEE-A225-29ED272A9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Example of IoT Edge solution 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8E5386-3360-4A88-86FE-EF28F346FC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198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C0C81E-79C2-4B54-B915-7D7BC2924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Example of IoT Edge solution 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4ABF7-561A-4760-A3CF-A1D0D26913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349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86FE296-A302-4871-B7E9-35149036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Azure Edge in action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2F87A9-C3D3-4BCA-AD5E-EAF0F50D48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473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B03DE0-81E1-4BE5-A940-D390E96F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B16E7-E3C8-4739-A817-ACDA69E728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12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2071</TotalTime>
  <Words>957</Words>
  <Application>Microsoft Macintosh PowerPoint</Application>
  <PresentationFormat>Custom</PresentationFormat>
  <Paragraphs>167</Paragraphs>
  <Slides>128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34" baseType="lpstr">
      <vt:lpstr>Arial</vt:lpstr>
      <vt:lpstr>Calibri</vt:lpstr>
      <vt:lpstr>Calibri Light</vt:lpstr>
      <vt:lpstr>Segoe UI</vt:lpstr>
      <vt:lpstr>Segoe UI Light</vt:lpstr>
      <vt:lpstr>Office Theme</vt:lpstr>
      <vt:lpstr>PowerPoint Presentation</vt:lpstr>
      <vt:lpstr>Agenda - Prepare for the Microsoft AI 100 certification exam</vt:lpstr>
      <vt:lpstr>What is the Microsoft AI 100 exam?</vt:lpstr>
      <vt:lpstr>PowerPoint Presentation</vt:lpstr>
      <vt:lpstr>Microsoft Cognitive Services</vt:lpstr>
      <vt:lpstr>PowerPoint Presentation</vt:lpstr>
      <vt:lpstr>PowerPoint Presentation</vt:lpstr>
      <vt:lpstr>PowerPoint Presentation</vt:lpstr>
      <vt:lpstr>Cognitive Services Area</vt:lpstr>
      <vt:lpstr>Vision API</vt:lpstr>
      <vt:lpstr>Develop solutions by using intelligent algorithms that identify items from images and videos</vt:lpstr>
      <vt:lpstr>You can use the Computer Vision API to</vt:lpstr>
      <vt:lpstr>Tagging &amp; Categorizing for Computer vision API</vt:lpstr>
      <vt:lpstr>PowerPoint Presentation</vt:lpstr>
      <vt:lpstr>Custom Vision Service</vt:lpstr>
      <vt:lpstr>Image Classification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Precision vs Recall</vt:lpstr>
      <vt:lpstr>PowerPoint Presentation</vt:lpstr>
      <vt:lpstr>Improving Custom Vision model</vt:lpstr>
      <vt:lpstr>Working with Custom Vision Service Prediction API</vt:lpstr>
      <vt:lpstr>Using a Custom Vision Service Model domains</vt:lpstr>
      <vt:lpstr>Hands on lab - Let’s try out the Vision Recognition </vt:lpstr>
      <vt:lpstr>Hands on lab - Let’s try out the Vision Recognition </vt:lpstr>
      <vt:lpstr>Hands on lab - Let’s try out the Vision Recognition </vt:lpstr>
      <vt:lpstr>Hands on lab - Let’s try out the Vision Recognition </vt:lpstr>
      <vt:lpstr>Hands on lab - Let’s try out the Vision Recognition </vt:lpstr>
      <vt:lpstr>Hands on lab - Let’s try out the Vision Recognition </vt:lpstr>
      <vt:lpstr>Hands on lab - Let’s try out the Vision Recognition </vt:lpstr>
      <vt:lpstr>Hands on lab - Let’s try out the Vision Recognition </vt:lpstr>
      <vt:lpstr>Hands on lab - Let’s try out the Vision Recognition </vt:lpstr>
      <vt:lpstr>Hands on lab - Let’s try out the Vision Recognition </vt:lpstr>
      <vt:lpstr>Hands on lab - Let’s try out the Vision Recognition </vt:lpstr>
      <vt:lpstr>Hands on lab - Let’s try out the Vision Recognition </vt:lpstr>
      <vt:lpstr>Develop solutions by using intelligent algorithms related to speech</vt:lpstr>
      <vt:lpstr>Hands on lab - Identify faces and expressions by using the Computer Vision API in Azure Cognitive Services</vt:lpstr>
      <vt:lpstr>Hands on lab - Process images with the Computer Vision service</vt:lpstr>
      <vt:lpstr>Speech Service</vt:lpstr>
      <vt:lpstr>Main Speech service functions </vt:lpstr>
      <vt:lpstr>Speech scenarios</vt:lpstr>
      <vt:lpstr>PowerPoint Presentation</vt:lpstr>
      <vt:lpstr>PowerPoint Presentation</vt:lpstr>
      <vt:lpstr>PowerPoint Presentation</vt:lpstr>
      <vt:lpstr>PowerPoint Presentation</vt:lpstr>
      <vt:lpstr>Develop solutions by using intelligent algorithms related natural language processing</vt:lpstr>
      <vt:lpstr>Custom acoustic model </vt:lpstr>
      <vt:lpstr>Custom language model</vt:lpstr>
      <vt:lpstr>Language APIs</vt:lpstr>
      <vt:lpstr>Test Text Analytics API</vt:lpstr>
      <vt:lpstr>Bing Search</vt:lpstr>
      <vt:lpstr>Bing Search</vt:lpstr>
      <vt:lpstr>Hands on lab - Classify and moderate text with Azure Content Moderator</vt:lpstr>
      <vt:lpstr>Bing Search</vt:lpstr>
      <vt:lpstr>Bing Search</vt:lpstr>
      <vt:lpstr>Recommendations and decision making Custom Decision Service</vt:lpstr>
      <vt:lpstr>Custom Decision Service</vt:lpstr>
      <vt:lpstr>Custom Decision Service</vt:lpstr>
      <vt:lpstr>PowerPoint Presentation</vt:lpstr>
      <vt:lpstr>Azure Bot Service</vt:lpstr>
      <vt:lpstr>Enable robust GDPR compliance</vt:lpstr>
      <vt:lpstr>PowerPoint Presentation</vt:lpstr>
      <vt:lpstr>AI reference Architecture</vt:lpstr>
      <vt:lpstr>When you need Custom AI ?</vt:lpstr>
      <vt:lpstr>Machine Learning at scale</vt:lpstr>
      <vt:lpstr>Machine Learning at scale</vt:lpstr>
      <vt:lpstr>Machine Learning at scale</vt:lpstr>
      <vt:lpstr>Challenges with Machine learning at scale</vt:lpstr>
      <vt:lpstr>Choosing a natural language processing technology in Azure</vt:lpstr>
      <vt:lpstr>Azure HDInsight vs Cognitive Services</vt:lpstr>
      <vt:lpstr>Azure Databricks </vt:lpstr>
      <vt:lpstr>Azure Databricks</vt:lpstr>
      <vt:lpstr>Apache Spark-based analytics platform </vt:lpstr>
      <vt:lpstr>Azure Databricks</vt:lpstr>
      <vt:lpstr>PowerPoint Presentation</vt:lpstr>
      <vt:lpstr>Example : Databrick + cognitives services</vt:lpstr>
      <vt:lpstr>Training of Python scikit-learn and deep learning models on Azure</vt:lpstr>
      <vt:lpstr>Batch scoring of Python machine learning models on Azure</vt:lpstr>
      <vt:lpstr>Distributed training of deep learning models on Azure </vt:lpstr>
      <vt:lpstr>Build a real-time recommendation API on Azure </vt:lpstr>
      <vt:lpstr>Azure IoT Reference Architecture</vt:lpstr>
      <vt:lpstr>Process IoT telemetry data</vt:lpstr>
      <vt:lpstr>What is Edge computing ?</vt:lpstr>
      <vt:lpstr>Edge Tiers</vt:lpstr>
      <vt:lpstr>Azure IoT Edge</vt:lpstr>
      <vt:lpstr>Example of IoT Edge solution </vt:lpstr>
      <vt:lpstr>Example of IoT Edge solution </vt:lpstr>
      <vt:lpstr>Azure Edge in 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EdgeAgent, EdgeHub</vt:lpstr>
      <vt:lpstr>Microsoft IoT Edge modules </vt:lpstr>
      <vt:lpstr>PowerPoint Presentation</vt:lpstr>
      <vt:lpstr>Azure Stream Analytics</vt:lpstr>
      <vt:lpstr>PowerPoint Presentation</vt:lpstr>
      <vt:lpstr>PowerPoint Presentation</vt:lpstr>
      <vt:lpstr>PowerPoint Presentation</vt:lpstr>
      <vt:lpstr>PowerPoint Presentation</vt:lpstr>
      <vt:lpstr>Main edge Scenarios for Azure Stream Analytics</vt:lpstr>
      <vt:lpstr>PowerPoint Presentation</vt:lpstr>
      <vt:lpstr>PowerPoint Presentation</vt:lpstr>
      <vt:lpstr>Performing sentiment analysis by using Azure Stream Analytics and Azure Machine Learning Studio </vt:lpstr>
      <vt:lpstr>Stream analytics with Spark or Storm</vt:lpstr>
      <vt:lpstr>Identify storage required to store logging, bot state data, and Cognitive Services output</vt:lpstr>
      <vt:lpstr>Choose the right data store</vt:lpstr>
      <vt:lpstr>Choose the right data store</vt:lpstr>
      <vt:lpstr>Choose the right data store</vt:lpstr>
      <vt:lpstr>Azure SQL Data Warehouse</vt:lpstr>
      <vt:lpstr>PowerPoint Presentation</vt:lpstr>
      <vt:lpstr>Azure Data Lake Store</vt:lpstr>
      <vt:lpstr>Azure Data Lake Analytics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Stanislas Quastana</dc:creator>
  <cp:lastModifiedBy>Meet Bhagdev</cp:lastModifiedBy>
  <cp:revision>16</cp:revision>
  <dcterms:created xsi:type="dcterms:W3CDTF">2019-08-22T16:46:35Z</dcterms:created>
  <dcterms:modified xsi:type="dcterms:W3CDTF">2019-12-23T21:40:59Z</dcterms:modified>
</cp:coreProperties>
</file>